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7"/>
  </p:notesMasterIdLst>
  <p:handoutMasterIdLst>
    <p:handoutMasterId r:id="rId18"/>
  </p:handoutMasterIdLst>
  <p:sldIdLst>
    <p:sldId id="257" r:id="rId2"/>
    <p:sldId id="258" r:id="rId3"/>
    <p:sldId id="303" r:id="rId4"/>
    <p:sldId id="304" r:id="rId5"/>
    <p:sldId id="264" r:id="rId6"/>
    <p:sldId id="273" r:id="rId7"/>
    <p:sldId id="283" r:id="rId8"/>
    <p:sldId id="274" r:id="rId9"/>
    <p:sldId id="302" r:id="rId10"/>
    <p:sldId id="284" r:id="rId11"/>
    <p:sldId id="276" r:id="rId12"/>
    <p:sldId id="278" r:id="rId13"/>
    <p:sldId id="279" r:id="rId14"/>
    <p:sldId id="277" r:id="rId15"/>
    <p:sldId id="282" r:id="rId16"/>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04" autoAdjust="0"/>
  </p:normalViewPr>
  <p:slideViewPr>
    <p:cSldViewPr snapToGrid="0">
      <p:cViewPr varScale="1">
        <p:scale>
          <a:sx n="59" d="100"/>
          <a:sy n="59" d="100"/>
        </p:scale>
        <p:origin x="924" y="5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5"/>
          </a:xfrm>
          <a:prstGeom prst="rect">
            <a:avLst/>
          </a:prstGeom>
        </p:spPr>
        <p:txBody>
          <a:bodyPr vert="horz" lIns="92830" tIns="46415" rIns="92830" bIns="46415" rtlCol="0"/>
          <a:lstStyle>
            <a:lvl1pPr algn="l">
              <a:defRPr sz="1200"/>
            </a:lvl1pPr>
          </a:lstStyle>
          <a:p>
            <a:endParaRPr/>
          </a:p>
        </p:txBody>
      </p:sp>
      <p:sp>
        <p:nvSpPr>
          <p:cNvPr id="3" name="Date Placeholder 2"/>
          <p:cNvSpPr>
            <a:spLocks noGrp="1"/>
          </p:cNvSpPr>
          <p:nvPr>
            <p:ph type="dt" sz="quarter" idx="1"/>
          </p:nvPr>
        </p:nvSpPr>
        <p:spPr>
          <a:xfrm>
            <a:off x="3884613" y="1"/>
            <a:ext cx="2971800" cy="466435"/>
          </a:xfrm>
          <a:prstGeom prst="rect">
            <a:avLst/>
          </a:prstGeom>
        </p:spPr>
        <p:txBody>
          <a:bodyPr vert="horz" lIns="92830" tIns="46415" rIns="92830" bIns="46415" rtlCol="0"/>
          <a:lstStyle>
            <a:lvl1pPr algn="r">
              <a:defRPr sz="1200"/>
            </a:lvl1pPr>
          </a:lstStyle>
          <a:p>
            <a:fld id="{03A45BA1-980A-4507-BE5A-5C1E7C2FFD8F}" type="datetimeFigureOut">
              <a:rPr lang="en-US"/>
              <a:pPr/>
              <a:t>2/24/2022</a:t>
            </a:fld>
            <a:endParaRPr/>
          </a:p>
        </p:txBody>
      </p:sp>
      <p:sp>
        <p:nvSpPr>
          <p:cNvPr id="4" name="Footer Placeholder 3"/>
          <p:cNvSpPr>
            <a:spLocks noGrp="1"/>
          </p:cNvSpPr>
          <p:nvPr>
            <p:ph type="ftr" sz="quarter" idx="2"/>
          </p:nvPr>
        </p:nvSpPr>
        <p:spPr>
          <a:xfrm>
            <a:off x="0" y="8829969"/>
            <a:ext cx="2971800" cy="466434"/>
          </a:xfrm>
          <a:prstGeom prst="rect">
            <a:avLst/>
          </a:prstGeom>
        </p:spPr>
        <p:txBody>
          <a:bodyPr vert="horz" lIns="92830" tIns="46415" rIns="92830" bIns="46415" rtlCol="0" anchor="b"/>
          <a:lstStyle>
            <a:lvl1pPr algn="l">
              <a:defRPr sz="1200"/>
            </a:lvl1pPr>
          </a:lstStyle>
          <a:p>
            <a:endParaRPr/>
          </a:p>
        </p:txBody>
      </p:sp>
      <p:sp>
        <p:nvSpPr>
          <p:cNvPr id="5" name="Slide Number Placeholder 4"/>
          <p:cNvSpPr>
            <a:spLocks noGrp="1"/>
          </p:cNvSpPr>
          <p:nvPr>
            <p:ph type="sldNum" sz="quarter" idx="3"/>
          </p:nvPr>
        </p:nvSpPr>
        <p:spPr>
          <a:xfrm>
            <a:off x="3884613" y="8829969"/>
            <a:ext cx="2971800" cy="466434"/>
          </a:xfrm>
          <a:prstGeom prst="rect">
            <a:avLst/>
          </a:prstGeom>
        </p:spPr>
        <p:txBody>
          <a:bodyPr vert="horz" lIns="92830" tIns="46415" rIns="92830" bIns="46415"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5"/>
          </a:xfrm>
          <a:prstGeom prst="rect">
            <a:avLst/>
          </a:prstGeom>
        </p:spPr>
        <p:txBody>
          <a:bodyPr vert="horz" lIns="92830" tIns="46415" rIns="92830" bIns="46415" rtlCol="0"/>
          <a:lstStyle>
            <a:lvl1pPr algn="l">
              <a:defRPr sz="1200"/>
            </a:lvl1pPr>
          </a:lstStyle>
          <a:p>
            <a:endParaRPr/>
          </a:p>
        </p:txBody>
      </p:sp>
      <p:sp>
        <p:nvSpPr>
          <p:cNvPr id="3" name="Date Placeholder 2"/>
          <p:cNvSpPr>
            <a:spLocks noGrp="1"/>
          </p:cNvSpPr>
          <p:nvPr>
            <p:ph type="dt" idx="1"/>
          </p:nvPr>
        </p:nvSpPr>
        <p:spPr>
          <a:xfrm>
            <a:off x="3884613" y="1"/>
            <a:ext cx="2971800" cy="466435"/>
          </a:xfrm>
          <a:prstGeom prst="rect">
            <a:avLst/>
          </a:prstGeom>
        </p:spPr>
        <p:txBody>
          <a:bodyPr vert="horz" lIns="92830" tIns="46415" rIns="92830" bIns="46415" rtlCol="0"/>
          <a:lstStyle>
            <a:lvl1pPr algn="r">
              <a:defRPr sz="1200"/>
            </a:lvl1pPr>
          </a:lstStyle>
          <a:p>
            <a:fld id="{85A3416D-7FED-43BC-AA7C-D92DBA01ED64}" type="datetimeFigureOut">
              <a:rPr lang="en-US"/>
              <a:pPr/>
              <a:t>2/24/2022</a:t>
            </a:fld>
            <a:endParaRPr/>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a:p>
        </p:txBody>
      </p:sp>
      <p:sp>
        <p:nvSpPr>
          <p:cNvPr id="5" name="Notes Placeholder 4"/>
          <p:cNvSpPr>
            <a:spLocks noGrp="1"/>
          </p:cNvSpPr>
          <p:nvPr>
            <p:ph type="body" sz="quarter" idx="3"/>
          </p:nvPr>
        </p:nvSpPr>
        <p:spPr>
          <a:xfrm>
            <a:off x="685800" y="4473894"/>
            <a:ext cx="5486400" cy="3660458"/>
          </a:xfrm>
          <a:prstGeom prst="rect">
            <a:avLst/>
          </a:prstGeom>
        </p:spPr>
        <p:txBody>
          <a:bodyPr vert="horz" lIns="92830" tIns="46415" rIns="92830" bIns="46415"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9"/>
            <a:ext cx="2971800" cy="466434"/>
          </a:xfrm>
          <a:prstGeom prst="rect">
            <a:avLst/>
          </a:prstGeom>
        </p:spPr>
        <p:txBody>
          <a:bodyPr vert="horz" lIns="92830" tIns="46415" rIns="92830" bIns="46415" rtlCol="0" anchor="b"/>
          <a:lstStyle>
            <a:lvl1pPr algn="l">
              <a:defRPr sz="1200"/>
            </a:lvl1pPr>
          </a:lstStyle>
          <a:p>
            <a:endParaRPr/>
          </a:p>
        </p:txBody>
      </p:sp>
      <p:sp>
        <p:nvSpPr>
          <p:cNvPr id="7" name="Slide Number Placeholder 6"/>
          <p:cNvSpPr>
            <a:spLocks noGrp="1"/>
          </p:cNvSpPr>
          <p:nvPr>
            <p:ph type="sldNum" sz="quarter" idx="5"/>
          </p:nvPr>
        </p:nvSpPr>
        <p:spPr>
          <a:xfrm>
            <a:off x="3884613" y="8829969"/>
            <a:ext cx="2971800" cy="466434"/>
          </a:xfrm>
          <a:prstGeom prst="rect">
            <a:avLst/>
          </a:prstGeom>
        </p:spPr>
        <p:txBody>
          <a:bodyPr vert="horz" lIns="92830" tIns="46415" rIns="92830" bIns="46415"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DT</a:t>
            </a:r>
          </a:p>
        </p:txBody>
      </p:sp>
      <p:sp>
        <p:nvSpPr>
          <p:cNvPr id="4" name="Slide Number Placeholder 3"/>
          <p:cNvSpPr>
            <a:spLocks noGrp="1"/>
          </p:cNvSpPr>
          <p:nvPr>
            <p:ph type="sldNum" sz="quarter" idx="10"/>
          </p:nvPr>
        </p:nvSpPr>
        <p:spPr/>
        <p:txBody>
          <a:bodyPr/>
          <a:lstStyle/>
          <a:p>
            <a:fld id="{C8DC57A8-AE18-4654-B6AF-04B3577165BE}" type="slidenum">
              <a:rPr lang="en-US" smtClean="0"/>
              <a:pPr/>
              <a:t>1</a:t>
            </a:fld>
            <a:endParaRPr lang="en-US"/>
          </a:p>
        </p:txBody>
      </p:sp>
    </p:spTree>
    <p:extLst>
      <p:ext uri="{BB962C8B-B14F-4D97-AF65-F5344CB8AC3E}">
        <p14:creationId xmlns:p14="http://schemas.microsoft.com/office/powerpoint/2010/main" val="1398993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Luke</a:t>
            </a:r>
          </a:p>
        </p:txBody>
      </p:sp>
      <p:sp>
        <p:nvSpPr>
          <p:cNvPr id="4" name="Slide Number Placeholder 3"/>
          <p:cNvSpPr>
            <a:spLocks noGrp="1"/>
          </p:cNvSpPr>
          <p:nvPr>
            <p:ph type="sldNum" sz="quarter" idx="10"/>
          </p:nvPr>
        </p:nvSpPr>
        <p:spPr/>
        <p:txBody>
          <a:bodyPr/>
          <a:lstStyle/>
          <a:p>
            <a:fld id="{C8DC57A8-AE18-4654-B6AF-04B3577165BE}" type="slidenum">
              <a:rPr lang="en-US" smtClean="0"/>
              <a:pPr/>
              <a:t>12</a:t>
            </a:fld>
            <a:endParaRPr lang="en-US"/>
          </a:p>
        </p:txBody>
      </p:sp>
    </p:spTree>
    <p:extLst>
      <p:ext uri="{BB962C8B-B14F-4D97-AF65-F5344CB8AC3E}">
        <p14:creationId xmlns:p14="http://schemas.microsoft.com/office/powerpoint/2010/main" val="62419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Luke</a:t>
            </a:r>
          </a:p>
        </p:txBody>
      </p:sp>
      <p:sp>
        <p:nvSpPr>
          <p:cNvPr id="4" name="Slide Number Placeholder 3"/>
          <p:cNvSpPr>
            <a:spLocks noGrp="1"/>
          </p:cNvSpPr>
          <p:nvPr>
            <p:ph type="sldNum" sz="quarter" idx="10"/>
          </p:nvPr>
        </p:nvSpPr>
        <p:spPr/>
        <p:txBody>
          <a:bodyPr/>
          <a:lstStyle/>
          <a:p>
            <a:fld id="{C8DC57A8-AE18-4654-B6AF-04B3577165BE}" type="slidenum">
              <a:rPr lang="en-US" smtClean="0"/>
              <a:pPr/>
              <a:t>13</a:t>
            </a:fld>
            <a:endParaRPr lang="en-US"/>
          </a:p>
        </p:txBody>
      </p:sp>
    </p:spTree>
    <p:extLst>
      <p:ext uri="{BB962C8B-B14F-4D97-AF65-F5344CB8AC3E}">
        <p14:creationId xmlns:p14="http://schemas.microsoft.com/office/powerpoint/2010/main" val="4217888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Luke Walters</a:t>
            </a:r>
          </a:p>
        </p:txBody>
      </p:sp>
      <p:sp>
        <p:nvSpPr>
          <p:cNvPr id="4" name="Slide Number Placeholder 3"/>
          <p:cNvSpPr>
            <a:spLocks noGrp="1"/>
          </p:cNvSpPr>
          <p:nvPr>
            <p:ph type="sldNum" sz="quarter" idx="10"/>
          </p:nvPr>
        </p:nvSpPr>
        <p:spPr/>
        <p:txBody>
          <a:bodyPr/>
          <a:lstStyle/>
          <a:p>
            <a:fld id="{C8DC57A8-AE18-4654-B6AF-04B3577165BE}" type="slidenum">
              <a:rPr lang="en-US" smtClean="0"/>
              <a:pPr/>
              <a:t>14</a:t>
            </a:fld>
            <a:endParaRPr lang="en-US"/>
          </a:p>
        </p:txBody>
      </p:sp>
    </p:spTree>
    <p:extLst>
      <p:ext uri="{BB962C8B-B14F-4D97-AF65-F5344CB8AC3E}">
        <p14:creationId xmlns:p14="http://schemas.microsoft.com/office/powerpoint/2010/main" val="312006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DT</a:t>
            </a:r>
          </a:p>
        </p:txBody>
      </p:sp>
      <p:sp>
        <p:nvSpPr>
          <p:cNvPr id="4" name="Slide Number Placeholder 3"/>
          <p:cNvSpPr>
            <a:spLocks noGrp="1"/>
          </p:cNvSpPr>
          <p:nvPr>
            <p:ph type="sldNum" sz="quarter" idx="10"/>
          </p:nvPr>
        </p:nvSpPr>
        <p:spPr/>
        <p:txBody>
          <a:bodyPr/>
          <a:lstStyle/>
          <a:p>
            <a:fld id="{C8DC57A8-AE18-4654-B6AF-04B3577165BE}" type="slidenum">
              <a:rPr lang="en-US" smtClean="0"/>
              <a:pPr/>
              <a:t>2</a:t>
            </a:fld>
            <a:endParaRPr lang="en-US"/>
          </a:p>
        </p:txBody>
      </p:sp>
    </p:spTree>
    <p:extLst>
      <p:ext uri="{BB962C8B-B14F-4D97-AF65-F5344CB8AC3E}">
        <p14:creationId xmlns:p14="http://schemas.microsoft.com/office/powerpoint/2010/main" val="170552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a:t>
            </a:r>
          </a:p>
        </p:txBody>
      </p:sp>
      <p:sp>
        <p:nvSpPr>
          <p:cNvPr id="4" name="Slide Number Placeholder 3"/>
          <p:cNvSpPr>
            <a:spLocks noGrp="1"/>
          </p:cNvSpPr>
          <p:nvPr>
            <p:ph type="sldNum" sz="quarter" idx="10"/>
          </p:nvPr>
        </p:nvSpPr>
        <p:spPr/>
        <p:txBody>
          <a:bodyPr/>
          <a:lstStyle/>
          <a:p>
            <a:fld id="{C8DC57A8-AE18-4654-B6AF-04B3577165BE}" type="slidenum">
              <a:rPr lang="en-US" smtClean="0"/>
              <a:pPr/>
              <a:t>5</a:t>
            </a:fld>
            <a:endParaRPr lang="en-US"/>
          </a:p>
        </p:txBody>
      </p:sp>
    </p:spTree>
    <p:extLst>
      <p:ext uri="{BB962C8B-B14F-4D97-AF65-F5344CB8AC3E}">
        <p14:creationId xmlns:p14="http://schemas.microsoft.com/office/powerpoint/2010/main" val="3631685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a:t>
            </a:r>
          </a:p>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pPr/>
              <a:t>6</a:t>
            </a:fld>
            <a:endParaRPr lang="en-US"/>
          </a:p>
        </p:txBody>
      </p:sp>
    </p:spTree>
    <p:extLst>
      <p:ext uri="{BB962C8B-B14F-4D97-AF65-F5344CB8AC3E}">
        <p14:creationId xmlns:p14="http://schemas.microsoft.com/office/powerpoint/2010/main" val="2277464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a:t>
            </a:r>
          </a:p>
        </p:txBody>
      </p:sp>
      <p:sp>
        <p:nvSpPr>
          <p:cNvPr id="4" name="Slide Number Placeholder 3"/>
          <p:cNvSpPr>
            <a:spLocks noGrp="1"/>
          </p:cNvSpPr>
          <p:nvPr>
            <p:ph type="sldNum" sz="quarter" idx="10"/>
          </p:nvPr>
        </p:nvSpPr>
        <p:spPr/>
        <p:txBody>
          <a:bodyPr/>
          <a:lstStyle/>
          <a:p>
            <a:fld id="{C8DC57A8-AE18-4654-B6AF-04B3577165BE}" type="slidenum">
              <a:rPr lang="en-US" smtClean="0"/>
              <a:pPr/>
              <a:t>7</a:t>
            </a:fld>
            <a:endParaRPr lang="en-US"/>
          </a:p>
        </p:txBody>
      </p:sp>
    </p:spTree>
    <p:extLst>
      <p:ext uri="{BB962C8B-B14F-4D97-AF65-F5344CB8AC3E}">
        <p14:creationId xmlns:p14="http://schemas.microsoft.com/office/powerpoint/2010/main" val="4122388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Nate</a:t>
            </a:r>
          </a:p>
        </p:txBody>
      </p:sp>
      <p:sp>
        <p:nvSpPr>
          <p:cNvPr id="4" name="Slide Number Placeholder 3"/>
          <p:cNvSpPr>
            <a:spLocks noGrp="1"/>
          </p:cNvSpPr>
          <p:nvPr>
            <p:ph type="sldNum" sz="quarter" idx="10"/>
          </p:nvPr>
        </p:nvSpPr>
        <p:spPr/>
        <p:txBody>
          <a:bodyPr/>
          <a:lstStyle/>
          <a:p>
            <a:fld id="{C8DC57A8-AE18-4654-B6AF-04B3577165BE}" type="slidenum">
              <a:rPr lang="en-US" smtClean="0"/>
              <a:pPr/>
              <a:t>8</a:t>
            </a:fld>
            <a:endParaRPr lang="en-US"/>
          </a:p>
        </p:txBody>
      </p:sp>
    </p:spTree>
    <p:extLst>
      <p:ext uri="{BB962C8B-B14F-4D97-AF65-F5344CB8AC3E}">
        <p14:creationId xmlns:p14="http://schemas.microsoft.com/office/powerpoint/2010/main" val="261626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a:t>
            </a:r>
          </a:p>
        </p:txBody>
      </p:sp>
      <p:sp>
        <p:nvSpPr>
          <p:cNvPr id="4" name="Slide Number Placeholder 3"/>
          <p:cNvSpPr>
            <a:spLocks noGrp="1"/>
          </p:cNvSpPr>
          <p:nvPr>
            <p:ph type="sldNum" sz="quarter" idx="10"/>
          </p:nvPr>
        </p:nvSpPr>
        <p:spPr/>
        <p:txBody>
          <a:bodyPr/>
          <a:lstStyle/>
          <a:p>
            <a:fld id="{C8DC57A8-AE18-4654-B6AF-04B3577165BE}" type="slidenum">
              <a:rPr lang="en-US" smtClean="0"/>
              <a:pPr/>
              <a:t>9</a:t>
            </a:fld>
            <a:endParaRPr lang="en-US"/>
          </a:p>
        </p:txBody>
      </p:sp>
    </p:spTree>
    <p:extLst>
      <p:ext uri="{BB962C8B-B14F-4D97-AF65-F5344CB8AC3E}">
        <p14:creationId xmlns:p14="http://schemas.microsoft.com/office/powerpoint/2010/main" val="2616260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a:t>
            </a:r>
          </a:p>
        </p:txBody>
      </p:sp>
      <p:sp>
        <p:nvSpPr>
          <p:cNvPr id="4" name="Slide Number Placeholder 3"/>
          <p:cNvSpPr>
            <a:spLocks noGrp="1"/>
          </p:cNvSpPr>
          <p:nvPr>
            <p:ph type="sldNum" sz="quarter" idx="10"/>
          </p:nvPr>
        </p:nvSpPr>
        <p:spPr/>
        <p:txBody>
          <a:bodyPr/>
          <a:lstStyle/>
          <a:p>
            <a:fld id="{C8DC57A8-AE18-4654-B6AF-04B3577165BE}" type="slidenum">
              <a:rPr lang="en-US" smtClean="0"/>
              <a:pPr/>
              <a:t>10</a:t>
            </a:fld>
            <a:endParaRPr lang="en-US"/>
          </a:p>
        </p:txBody>
      </p:sp>
    </p:spTree>
    <p:extLst>
      <p:ext uri="{BB962C8B-B14F-4D97-AF65-F5344CB8AC3E}">
        <p14:creationId xmlns:p14="http://schemas.microsoft.com/office/powerpoint/2010/main" val="16403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a:t>
            </a:r>
          </a:p>
        </p:txBody>
      </p:sp>
      <p:sp>
        <p:nvSpPr>
          <p:cNvPr id="4" name="Slide Number Placeholder 3"/>
          <p:cNvSpPr>
            <a:spLocks noGrp="1"/>
          </p:cNvSpPr>
          <p:nvPr>
            <p:ph type="sldNum" sz="quarter" idx="10"/>
          </p:nvPr>
        </p:nvSpPr>
        <p:spPr/>
        <p:txBody>
          <a:bodyPr/>
          <a:lstStyle/>
          <a:p>
            <a:fld id="{C8DC57A8-AE18-4654-B6AF-04B3577165BE}" type="slidenum">
              <a:rPr lang="en-US" smtClean="0"/>
              <a:pPr/>
              <a:t>11</a:t>
            </a:fld>
            <a:endParaRPr lang="en-US"/>
          </a:p>
        </p:txBody>
      </p:sp>
    </p:spTree>
    <p:extLst>
      <p:ext uri="{BB962C8B-B14F-4D97-AF65-F5344CB8AC3E}">
        <p14:creationId xmlns:p14="http://schemas.microsoft.com/office/powerpoint/2010/main" val="419077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731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339573190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860461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2/24/2022</a:t>
            </a:fld>
            <a:endParaRPr/>
          </a:p>
        </p:txBody>
      </p:sp>
    </p:spTree>
    <p:extLst>
      <p:ext uri="{BB962C8B-B14F-4D97-AF65-F5344CB8AC3E}">
        <p14:creationId xmlns:p14="http://schemas.microsoft.com/office/powerpoint/2010/main" val="1168274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2/24/2022</a:t>
            </a:fld>
            <a:endParaRPr/>
          </a:p>
        </p:txBody>
      </p:sp>
    </p:spTree>
    <p:extLst>
      <p:ext uri="{BB962C8B-B14F-4D97-AF65-F5344CB8AC3E}">
        <p14:creationId xmlns:p14="http://schemas.microsoft.com/office/powerpoint/2010/main" val="1681935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2/24/2022</a:t>
            </a:fld>
            <a:endParaRPr/>
          </a:p>
        </p:txBody>
      </p:sp>
    </p:spTree>
    <p:extLst>
      <p:ext uri="{BB962C8B-B14F-4D97-AF65-F5344CB8AC3E}">
        <p14:creationId xmlns:p14="http://schemas.microsoft.com/office/powerpoint/2010/main" val="78742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dirty="0"/>
          </a:p>
        </p:txBody>
      </p:sp>
    </p:spTree>
    <p:extLst>
      <p:ext uri="{BB962C8B-B14F-4D97-AF65-F5344CB8AC3E}">
        <p14:creationId xmlns:p14="http://schemas.microsoft.com/office/powerpoint/2010/main" val="395509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40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F99945-0A15-4715-AB6C-F5E56CF20F70}"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131825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F99945-0A15-4715-AB6C-F5E56CF20F70}" type="datetimeFigureOut">
              <a:rPr lang="en-US" smtClean="0"/>
              <a:pPr/>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339966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F99945-0A15-4715-AB6C-F5E56CF20F70}" type="datetimeFigureOut">
              <a:rPr lang="en-US" smtClean="0"/>
              <a:pPr/>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295031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CF99945-0A15-4715-AB6C-F5E56CF20F70}" type="datetimeFigureOut">
              <a:rPr lang="en-US" smtClean="0"/>
              <a:pPr/>
              <a:t>2/24/2022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26043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CF99945-0A15-4715-AB6C-F5E56CF20F70}" type="datetimeFigureOut">
              <a:rPr lang="en-US" smtClean="0"/>
              <a:pPr/>
              <a:t>2/24/2022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22B156B-59AE-415F-B24B-8756D48BB977}" type="slidenum">
              <a:rPr lang="en-US" smtClean="0"/>
              <a:pPr/>
              <a:t>‹#›</a:t>
            </a:fld>
            <a:endParaRPr lang="en-US"/>
          </a:p>
        </p:txBody>
      </p:sp>
    </p:spTree>
    <p:extLst>
      <p:ext uri="{BB962C8B-B14F-4D97-AF65-F5344CB8AC3E}">
        <p14:creationId xmlns:p14="http://schemas.microsoft.com/office/powerpoint/2010/main" val="239919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159950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CF99945-0A15-4715-AB6C-F5E56CF20F70}" type="datetimeFigureOut">
              <a:rPr lang="en-US" smtClean="0"/>
              <a:pPr/>
              <a:t>2/24/2022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22B156B-59AE-415F-B24B-8756D48BB977}"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6726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60" r:id="rId12"/>
    <p:sldLayoutId id="2147483661" r:id="rId13"/>
    <p:sldLayoutId id="2147483662"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des.ohio.gov/orc/5713.23" TargetMode="External"/><Relationship Id="rId2" Type="http://schemas.openxmlformats.org/officeDocument/2006/relationships/hyperlink" Target="http://codes.ohio.gov/orc/319.302v1" TargetMode="External"/><Relationship Id="rId1" Type="http://schemas.openxmlformats.org/officeDocument/2006/relationships/slideLayout" Target="../slideLayouts/slideLayout5.xml"/><Relationship Id="rId4" Type="http://schemas.openxmlformats.org/officeDocument/2006/relationships/hyperlink" Target="http://codes.ohio.gov/orc/5713.3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aorahood@ofbf.org"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5610" y="1288473"/>
            <a:ext cx="6858002" cy="2445327"/>
          </a:xfrm>
        </p:spPr>
        <p:txBody>
          <a:bodyPr>
            <a:normAutofit fontScale="90000"/>
          </a:bodyPr>
          <a:lstStyle/>
          <a:p>
            <a:r>
              <a:rPr lang="en-US" dirty="0"/>
              <a:t>Woodlands CAUV and Ohio Forestry </a:t>
            </a:r>
          </a:p>
        </p:txBody>
      </p:sp>
      <p:sp>
        <p:nvSpPr>
          <p:cNvPr id="3" name="Subtitle 2"/>
          <p:cNvSpPr>
            <a:spLocks noGrp="1"/>
          </p:cNvSpPr>
          <p:nvPr>
            <p:ph type="subTitle" idx="1"/>
          </p:nvPr>
        </p:nvSpPr>
        <p:spPr>
          <a:xfrm>
            <a:off x="4265610" y="3910263"/>
            <a:ext cx="7596652" cy="1569720"/>
          </a:xfrm>
        </p:spPr>
        <p:txBody>
          <a:bodyPr>
            <a:normAutofit/>
          </a:bodyPr>
          <a:lstStyle/>
          <a:p>
            <a:r>
              <a:rPr lang="en-US" dirty="0"/>
              <a:t>David Thomas, Ashtabula County Auditor</a:t>
            </a:r>
          </a:p>
          <a:p>
            <a:r>
              <a:rPr lang="en-US" dirty="0"/>
              <a:t>February 24, 2022 6pm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480" y="5335140"/>
            <a:ext cx="6065520" cy="1522860"/>
          </a:xfrm>
          <a:prstGeom prst="rect">
            <a:avLst/>
          </a:prstGeom>
        </p:spPr>
      </p:pic>
    </p:spTree>
    <p:extLst>
      <p:ext uri="{BB962C8B-B14F-4D97-AF65-F5344CB8AC3E}">
        <p14:creationId xmlns:p14="http://schemas.microsoft.com/office/powerpoint/2010/main" val="769675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34992" y="756662"/>
            <a:ext cx="6858000" cy="534467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899067" y="701145"/>
            <a:ext cx="6875209" cy="5438500"/>
          </a:xfrm>
          <a:prstGeom prst="rect">
            <a:avLst/>
          </a:prstGeom>
        </p:spPr>
      </p:pic>
    </p:spTree>
    <p:extLst>
      <p:ext uri="{BB962C8B-B14F-4D97-AF65-F5344CB8AC3E}">
        <p14:creationId xmlns:p14="http://schemas.microsoft.com/office/powerpoint/2010/main" val="175150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772"/>
            <a:ext cx="10058402" cy="1219200"/>
          </a:xfrm>
        </p:spPr>
        <p:txBody>
          <a:bodyPr/>
          <a:lstStyle/>
          <a:p>
            <a:r>
              <a:rPr lang="en-US" dirty="0"/>
              <a:t>Commercial Woodlands CAUV</a:t>
            </a:r>
          </a:p>
        </p:txBody>
      </p:sp>
      <p:sp>
        <p:nvSpPr>
          <p:cNvPr id="4" name="Content Placeholder 3"/>
          <p:cNvSpPr>
            <a:spLocks noGrp="1"/>
          </p:cNvSpPr>
          <p:nvPr>
            <p:ph sz="half" idx="2"/>
          </p:nvPr>
        </p:nvSpPr>
        <p:spPr>
          <a:xfrm>
            <a:off x="1193800" y="1806342"/>
            <a:ext cx="9990667" cy="3967925"/>
          </a:xfrm>
        </p:spPr>
        <p:txBody>
          <a:bodyPr>
            <a:normAutofit/>
          </a:bodyPr>
          <a:lstStyle/>
          <a:p>
            <a:pPr marL="0" indent="0">
              <a:buNone/>
            </a:pPr>
            <a:r>
              <a:rPr lang="en-US" b="1" dirty="0">
                <a:latin typeface="Lucida Fax" panose="02060602050505020204" pitchFamily="18" charset="0"/>
              </a:rPr>
              <a:t>Woodlands CAUV Benefits</a:t>
            </a:r>
          </a:p>
          <a:p>
            <a:pPr marL="0" indent="0">
              <a:buNone/>
            </a:pPr>
            <a:r>
              <a:rPr lang="en-US" dirty="0">
                <a:latin typeface="Lucida Fax" panose="02060602050505020204" pitchFamily="18" charset="0"/>
              </a:rPr>
              <a:t>	Provides a tax relief for landowners and helps you manage your woods to make it more profitable down the road. Could save 60-70% on your taxes, that savings is based on the soils on your property that the state determines.</a:t>
            </a:r>
          </a:p>
          <a:p>
            <a:pPr marL="0" indent="0">
              <a:buNone/>
            </a:pPr>
            <a:endParaRPr lang="en-US" dirty="0">
              <a:latin typeface="Lucida Fax" panose="02060602050505020204" pitchFamily="18" charset="0"/>
            </a:endParaRPr>
          </a:p>
          <a:p>
            <a:pPr marL="0" indent="0">
              <a:buNone/>
            </a:pPr>
            <a:r>
              <a:rPr lang="en-US" b="1" dirty="0">
                <a:latin typeface="Lucida Fax" panose="02060602050505020204" pitchFamily="18" charset="0"/>
              </a:rPr>
              <a:t>Woodlands CAUV penalties </a:t>
            </a:r>
          </a:p>
          <a:p>
            <a:pPr marL="0" indent="0">
              <a:buNone/>
            </a:pPr>
            <a:r>
              <a:rPr lang="en-US" dirty="0">
                <a:latin typeface="Lucida Fax" panose="02060602050505020204" pitchFamily="18" charset="0"/>
              </a:rPr>
              <a:t>	If the land use changes or if the landowner decides to withdraw his or her land from CAUV, there is a recoupment penalty equal to the tax savings for the preceding 3 years.</a:t>
            </a:r>
          </a:p>
          <a:p>
            <a:endParaRPr lang="en-US" dirty="0"/>
          </a:p>
          <a:p>
            <a:pPr marL="0" indent="0">
              <a:buNone/>
            </a:pPr>
            <a:endParaRPr lang="en-US" dirty="0"/>
          </a:p>
        </p:txBody>
      </p:sp>
    </p:spTree>
    <p:extLst>
      <p:ext uri="{BB962C8B-B14F-4D97-AF65-F5344CB8AC3E}">
        <p14:creationId xmlns:p14="http://schemas.microsoft.com/office/powerpoint/2010/main" val="72103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772"/>
            <a:ext cx="10058402" cy="1219200"/>
          </a:xfrm>
        </p:spPr>
        <p:txBody>
          <a:bodyPr/>
          <a:lstStyle/>
          <a:p>
            <a:r>
              <a:rPr lang="en-US" b="1" dirty="0"/>
              <a:t>Ohio Forest Tax Law (OFTL)</a:t>
            </a:r>
            <a:endParaRPr lang="en-US" dirty="0"/>
          </a:p>
        </p:txBody>
      </p:sp>
      <p:sp>
        <p:nvSpPr>
          <p:cNvPr id="4" name="Content Placeholder 3"/>
          <p:cNvSpPr>
            <a:spLocks noGrp="1"/>
          </p:cNvSpPr>
          <p:nvPr>
            <p:ph sz="half" idx="2"/>
          </p:nvPr>
        </p:nvSpPr>
        <p:spPr>
          <a:xfrm>
            <a:off x="1058333" y="1729047"/>
            <a:ext cx="9914467" cy="4236027"/>
          </a:xfrm>
        </p:spPr>
        <p:txBody>
          <a:bodyPr>
            <a:normAutofit/>
          </a:bodyPr>
          <a:lstStyle/>
          <a:p>
            <a:pPr marL="0" indent="0">
              <a:buNone/>
            </a:pPr>
            <a:r>
              <a:rPr lang="en-US" b="1" dirty="0">
                <a:latin typeface="Lucida Fax" panose="02060602050505020204" pitchFamily="18" charset="0"/>
              </a:rPr>
              <a:t>Need for Qualifications: </a:t>
            </a:r>
          </a:p>
          <a:p>
            <a:r>
              <a:rPr lang="en-US" dirty="0">
                <a:latin typeface="Lucida Fax" panose="02060602050505020204" pitchFamily="18" charset="0"/>
              </a:rPr>
              <a:t>Forestland must be 10 or more contiguous acres</a:t>
            </a:r>
          </a:p>
          <a:p>
            <a:r>
              <a:rPr lang="en-US" dirty="0">
                <a:latin typeface="Lucida Fax" panose="02060602050505020204" pitchFamily="18" charset="0"/>
              </a:rPr>
              <a:t>Property boundary lines and/or forest boundary lines must be clearly marked prior to examination and those markings continuously maintained.</a:t>
            </a:r>
          </a:p>
          <a:p>
            <a:r>
              <a:rPr lang="en-US" b="1" dirty="0">
                <a:latin typeface="Lucida Fax" panose="02060602050505020204" pitchFamily="18" charset="0"/>
              </a:rPr>
              <a:t>Timeline:</a:t>
            </a:r>
          </a:p>
          <a:p>
            <a:r>
              <a:rPr lang="en-US" dirty="0">
                <a:latin typeface="Lucida Fax" panose="02060602050505020204" pitchFamily="18" charset="0"/>
              </a:rPr>
              <a:t>You can apply at any time </a:t>
            </a:r>
          </a:p>
          <a:p>
            <a:r>
              <a:rPr lang="en-US" b="1" dirty="0">
                <a:latin typeface="Lucida Fax" panose="02060602050505020204" pitchFamily="18" charset="0"/>
              </a:rPr>
              <a:t>Submit the following to your service forester:</a:t>
            </a:r>
          </a:p>
          <a:p>
            <a:pPr lvl="1"/>
            <a:r>
              <a:rPr lang="en-US" dirty="0">
                <a:latin typeface="Lucida Fax" panose="02060602050505020204" pitchFamily="18" charset="0"/>
              </a:rPr>
              <a:t>Completed application</a:t>
            </a:r>
          </a:p>
          <a:p>
            <a:pPr lvl="1"/>
            <a:r>
              <a:rPr lang="en-US" dirty="0">
                <a:latin typeface="Lucida Fax" panose="02060602050505020204" pitchFamily="18" charset="0"/>
              </a:rPr>
              <a:t>Forest management plan (ODNR does not write plans anymore)</a:t>
            </a:r>
          </a:p>
          <a:p>
            <a:pPr lvl="1"/>
            <a:r>
              <a:rPr lang="en-US" dirty="0">
                <a:latin typeface="Lucida Fax" panose="02060602050505020204" pitchFamily="18" charset="0"/>
              </a:rPr>
              <a:t>3 copies of an aerial photograph of your property</a:t>
            </a:r>
          </a:p>
          <a:p>
            <a:pPr lvl="1"/>
            <a:r>
              <a:rPr lang="en-US" dirty="0">
                <a:latin typeface="Lucida Fax" panose="02060602050505020204" pitchFamily="18" charset="0"/>
              </a:rPr>
              <a:t>Copy of your most recent tax bill</a:t>
            </a:r>
          </a:p>
          <a:p>
            <a:pPr marL="0" indent="0">
              <a:buNone/>
            </a:pPr>
            <a:endParaRPr lang="en-US" dirty="0"/>
          </a:p>
        </p:txBody>
      </p:sp>
    </p:spTree>
    <p:extLst>
      <p:ext uri="{BB962C8B-B14F-4D97-AF65-F5344CB8AC3E}">
        <p14:creationId xmlns:p14="http://schemas.microsoft.com/office/powerpoint/2010/main" val="165148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772"/>
            <a:ext cx="10058402" cy="1219200"/>
          </a:xfrm>
        </p:spPr>
        <p:txBody>
          <a:bodyPr/>
          <a:lstStyle/>
          <a:p>
            <a:r>
              <a:rPr lang="en-US" b="1" dirty="0"/>
              <a:t>Ohio Forest Tax Law (OFTL)</a:t>
            </a:r>
            <a:endParaRPr lang="en-US" dirty="0"/>
          </a:p>
        </p:txBody>
      </p:sp>
      <p:sp>
        <p:nvSpPr>
          <p:cNvPr id="4" name="Content Placeholder 3"/>
          <p:cNvSpPr>
            <a:spLocks noGrp="1"/>
          </p:cNvSpPr>
          <p:nvPr>
            <p:ph sz="half" idx="2"/>
          </p:nvPr>
        </p:nvSpPr>
        <p:spPr>
          <a:xfrm>
            <a:off x="1210733" y="1805247"/>
            <a:ext cx="9753601" cy="4236027"/>
          </a:xfrm>
        </p:spPr>
        <p:txBody>
          <a:bodyPr>
            <a:normAutofit fontScale="92500" lnSpcReduction="20000"/>
          </a:bodyPr>
          <a:lstStyle/>
          <a:p>
            <a:pPr marL="0" indent="0">
              <a:buNone/>
            </a:pPr>
            <a:r>
              <a:rPr lang="en-US" b="1" dirty="0">
                <a:latin typeface="Lucida Fax" panose="02060602050505020204" pitchFamily="18" charset="0"/>
              </a:rPr>
              <a:t>OFTL Checks</a:t>
            </a:r>
          </a:p>
          <a:p>
            <a:r>
              <a:rPr lang="en-US" dirty="0">
                <a:latin typeface="Lucida Fax" panose="02060602050505020204" pitchFamily="18" charset="0"/>
              </a:rPr>
              <a:t>At RANDOM, the Division of Forestry will inspect certified forestland to ensure compliance with the program and with the forest management plan.</a:t>
            </a:r>
          </a:p>
          <a:p>
            <a:pPr marL="0" indent="0">
              <a:buNone/>
            </a:pPr>
            <a:r>
              <a:rPr lang="en-US" b="1" dirty="0">
                <a:latin typeface="Lucida Fax" panose="02060602050505020204" pitchFamily="18" charset="0"/>
              </a:rPr>
              <a:t>OFTL Renewal </a:t>
            </a:r>
          </a:p>
          <a:p>
            <a:r>
              <a:rPr lang="en-US" dirty="0">
                <a:latin typeface="Lucida Fax" panose="02060602050505020204" pitchFamily="18" charset="0"/>
              </a:rPr>
              <a:t>Self Certification will be mailed every 5 years to the landowner</a:t>
            </a:r>
          </a:p>
          <a:p>
            <a:pPr marL="0" indent="0">
              <a:buNone/>
            </a:pPr>
            <a:r>
              <a:rPr lang="en-US" b="1" dirty="0">
                <a:latin typeface="Lucida Fax" panose="02060602050505020204" pitchFamily="18" charset="0"/>
              </a:rPr>
              <a:t>OFTL Benefits</a:t>
            </a:r>
          </a:p>
          <a:p>
            <a:r>
              <a:rPr lang="en-US" dirty="0">
                <a:latin typeface="Lucida Fax" panose="02060602050505020204" pitchFamily="18" charset="0"/>
              </a:rPr>
              <a:t>Provides a 50% reduction in the local tax rate on forestland</a:t>
            </a:r>
          </a:p>
          <a:p>
            <a:pPr marL="0" indent="0">
              <a:buNone/>
            </a:pPr>
            <a:r>
              <a:rPr lang="en-US" b="1" dirty="0">
                <a:latin typeface="Lucida Fax" panose="02060602050505020204" pitchFamily="18" charset="0"/>
              </a:rPr>
              <a:t>OFTL penalties </a:t>
            </a:r>
          </a:p>
          <a:p>
            <a:r>
              <a:rPr lang="en-US" dirty="0">
                <a:latin typeface="Lucida Fax" panose="02060602050505020204" pitchFamily="18" charset="0"/>
              </a:rPr>
              <a:t>There are no penalties to withdrawal</a:t>
            </a:r>
          </a:p>
          <a:p>
            <a:pPr marL="0" indent="0">
              <a:buNone/>
            </a:pPr>
            <a:r>
              <a:rPr lang="en-US" dirty="0">
                <a:latin typeface="Lucida Fax" panose="02060602050505020204" pitchFamily="18" charset="0"/>
              </a:rPr>
              <a:t>	•However, some changes in ownership, deed changes, acreage increase/decrease, poor land management, or bad timber harvesting can lead to a cancellation</a:t>
            </a:r>
          </a:p>
          <a:p>
            <a:pPr marL="0" indent="0">
              <a:buNone/>
            </a:pPr>
            <a:endParaRPr lang="en-US" dirty="0"/>
          </a:p>
        </p:txBody>
      </p:sp>
    </p:spTree>
    <p:extLst>
      <p:ext uri="{BB962C8B-B14F-4D97-AF65-F5344CB8AC3E}">
        <p14:creationId xmlns:p14="http://schemas.microsoft.com/office/powerpoint/2010/main" val="390057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772"/>
            <a:ext cx="10058402" cy="1219200"/>
          </a:xfrm>
        </p:spPr>
        <p:txBody>
          <a:bodyPr/>
          <a:lstStyle/>
          <a:p>
            <a:r>
              <a:rPr lang="en-US" b="1" dirty="0"/>
              <a:t>Some thoughts from John</a:t>
            </a:r>
            <a:endParaRPr lang="en-US" dirty="0"/>
          </a:p>
        </p:txBody>
      </p:sp>
      <p:sp>
        <p:nvSpPr>
          <p:cNvPr id="4" name="Content Placeholder 3"/>
          <p:cNvSpPr>
            <a:spLocks noGrp="1"/>
          </p:cNvSpPr>
          <p:nvPr>
            <p:ph sz="half" idx="2"/>
          </p:nvPr>
        </p:nvSpPr>
        <p:spPr>
          <a:xfrm>
            <a:off x="1210887" y="1737513"/>
            <a:ext cx="4300913" cy="2656687"/>
          </a:xfrm>
        </p:spPr>
        <p:txBody>
          <a:bodyPr>
            <a:normAutofit/>
          </a:bodyPr>
          <a:lstStyle/>
          <a:p>
            <a:r>
              <a:rPr lang="en-US" b="1" dirty="0">
                <a:latin typeface="Lucida Fax" panose="02060602050505020204" pitchFamily="18" charset="0"/>
              </a:rPr>
              <a:t>Northern Service Forestry Coordinator:</a:t>
            </a:r>
          </a:p>
          <a:p>
            <a:pPr lvl="1"/>
            <a:r>
              <a:rPr lang="en-US" b="1" dirty="0">
                <a:latin typeface="Lucida Fax" panose="02060602050505020204" pitchFamily="18" charset="0"/>
              </a:rPr>
              <a:t> John </a:t>
            </a:r>
            <a:r>
              <a:rPr lang="en-US" b="1" dirty="0" err="1">
                <a:latin typeface="Lucida Fax" panose="02060602050505020204" pitchFamily="18" charset="0"/>
              </a:rPr>
              <a:t>Kehn</a:t>
            </a:r>
            <a:endParaRPr lang="en-US" b="1" dirty="0">
              <a:latin typeface="Lucida Fax" panose="02060602050505020204" pitchFamily="18" charset="0"/>
            </a:endParaRPr>
          </a:p>
          <a:p>
            <a:pPr marL="457200" lvl="1" indent="0">
              <a:buNone/>
            </a:pPr>
            <a:r>
              <a:rPr lang="en-US" sz="1700" dirty="0">
                <a:latin typeface="Lucida Fax" panose="02060602050505020204" pitchFamily="18" charset="0"/>
              </a:rPr>
              <a:t>11800 Buckeye Drive</a:t>
            </a:r>
          </a:p>
          <a:p>
            <a:pPr lvl="1">
              <a:lnSpc>
                <a:spcPct val="70000"/>
              </a:lnSpc>
              <a:buNone/>
            </a:pPr>
            <a:r>
              <a:rPr lang="en-US" sz="1700" dirty="0">
                <a:latin typeface="Lucida Fax" panose="02060602050505020204" pitchFamily="18" charset="0"/>
              </a:rPr>
              <a:t>Newbury, OH 44065</a:t>
            </a:r>
          </a:p>
          <a:p>
            <a:pPr lvl="1">
              <a:lnSpc>
                <a:spcPct val="70000"/>
              </a:lnSpc>
              <a:buNone/>
            </a:pPr>
            <a:r>
              <a:rPr lang="en-US" sz="1700" dirty="0">
                <a:latin typeface="Lucida Fax" panose="02060602050505020204" pitchFamily="18" charset="0"/>
              </a:rPr>
              <a:t>614-512-0271 mobile</a:t>
            </a:r>
          </a:p>
          <a:p>
            <a:pPr lvl="1">
              <a:lnSpc>
                <a:spcPct val="70000"/>
              </a:lnSpc>
              <a:buNone/>
            </a:pPr>
            <a:r>
              <a:rPr lang="en-US" sz="1700" dirty="0">
                <a:latin typeface="Lucida Fax" panose="02060602050505020204" pitchFamily="18" charset="0"/>
              </a:rPr>
              <a:t>John.kehn@dnr.state.oh.us</a:t>
            </a:r>
          </a:p>
          <a:p>
            <a:pPr lvl="1">
              <a:buNone/>
            </a:pPr>
            <a:r>
              <a:rPr lang="en-US" sz="1600" dirty="0">
                <a:latin typeface="Lucida Fax" panose="02060602050505020204" pitchFamily="18" charset="0"/>
              </a:rPr>
              <a:t>Forestry.ohiodnr.gov</a:t>
            </a:r>
          </a:p>
          <a:p>
            <a:pPr lvl="1">
              <a:buNone/>
            </a:pPr>
            <a:endParaRPr lang="en-US" sz="1600" dirty="0">
              <a:latin typeface="Lucida Fax" panose="02060602050505020204" pitchFamily="18" charset="0"/>
            </a:endParaRPr>
          </a:p>
          <a:p>
            <a:endParaRPr lang="en-US" b="1" dirty="0">
              <a:latin typeface="Lucida Fax" panose="02060602050505020204" pitchFamily="18" charset="0"/>
            </a:endParaRPr>
          </a:p>
          <a:p>
            <a:pPr marL="0" indent="0">
              <a:buNone/>
            </a:pPr>
            <a:endParaRPr lang="en-US" dirty="0"/>
          </a:p>
        </p:txBody>
      </p:sp>
      <p:pic>
        <p:nvPicPr>
          <p:cNvPr id="5" name="Picture 4">
            <a:extLst>
              <a:ext uri="{FF2B5EF4-FFF2-40B4-BE49-F238E27FC236}">
                <a16:creationId xmlns:a16="http://schemas.microsoft.com/office/drawing/2014/main" id="{679A39A7-C23B-4032-9B4C-CBEBC6550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9363" y="3802366"/>
            <a:ext cx="3330427" cy="1768701"/>
          </a:xfrm>
          <a:prstGeom prst="rect">
            <a:avLst/>
          </a:prstGeom>
        </p:spPr>
      </p:pic>
      <p:sp>
        <p:nvSpPr>
          <p:cNvPr id="6" name="Content Placeholder 3"/>
          <p:cNvSpPr>
            <a:spLocks noGrp="1"/>
          </p:cNvSpPr>
          <p:nvPr>
            <p:ph sz="half" idx="2"/>
          </p:nvPr>
        </p:nvSpPr>
        <p:spPr>
          <a:xfrm>
            <a:off x="6214687" y="1754448"/>
            <a:ext cx="4300913" cy="4236027"/>
          </a:xfrm>
        </p:spPr>
        <p:txBody>
          <a:bodyPr>
            <a:normAutofit/>
          </a:bodyPr>
          <a:lstStyle/>
          <a:p>
            <a:r>
              <a:rPr lang="en-US" b="1" dirty="0">
                <a:latin typeface="Lucida Fax" panose="02060602050505020204" pitchFamily="18" charset="0"/>
              </a:rPr>
              <a:t>Service Forester:</a:t>
            </a:r>
          </a:p>
          <a:p>
            <a:pPr lvl="1"/>
            <a:r>
              <a:rPr lang="en-US" b="1" dirty="0">
                <a:latin typeface="Lucida Fax" panose="02060602050505020204" pitchFamily="18" charset="0"/>
              </a:rPr>
              <a:t> Jason Van </a:t>
            </a:r>
            <a:r>
              <a:rPr lang="en-US" b="1" dirty="0" err="1">
                <a:latin typeface="Lucida Fax" panose="02060602050505020204" pitchFamily="18" charset="0"/>
              </a:rPr>
              <a:t>Houten</a:t>
            </a:r>
            <a:endParaRPr lang="en-US" b="1" dirty="0">
              <a:latin typeface="Lucida Fax" panose="02060602050505020204" pitchFamily="18" charset="0"/>
            </a:endParaRPr>
          </a:p>
          <a:p>
            <a:pPr marL="457200" lvl="1" indent="0">
              <a:buNone/>
            </a:pPr>
            <a:r>
              <a:rPr lang="en-US" sz="1700" dirty="0">
                <a:latin typeface="Lucida Fax" panose="02060602050505020204" pitchFamily="18" charset="0"/>
              </a:rPr>
              <a:t>11800 Buckeye Drive</a:t>
            </a:r>
          </a:p>
          <a:p>
            <a:pPr lvl="1">
              <a:lnSpc>
                <a:spcPct val="70000"/>
              </a:lnSpc>
              <a:buNone/>
            </a:pPr>
            <a:r>
              <a:rPr lang="en-US" sz="1700" dirty="0">
                <a:latin typeface="Lucida Fax" panose="02060602050505020204" pitchFamily="18" charset="0"/>
              </a:rPr>
              <a:t>Newbury, OH 44065</a:t>
            </a:r>
          </a:p>
          <a:p>
            <a:pPr lvl="1">
              <a:lnSpc>
                <a:spcPct val="70000"/>
              </a:lnSpc>
              <a:buNone/>
            </a:pPr>
            <a:r>
              <a:rPr lang="en-US" sz="1700" dirty="0">
                <a:latin typeface="Lucida Fax" panose="02060602050505020204" pitchFamily="18" charset="0"/>
              </a:rPr>
              <a:t>614-309-6096</a:t>
            </a:r>
          </a:p>
          <a:p>
            <a:pPr lvl="1">
              <a:lnSpc>
                <a:spcPct val="70000"/>
              </a:lnSpc>
              <a:buNone/>
            </a:pPr>
            <a:r>
              <a:rPr lang="en-US" sz="1700" dirty="0">
                <a:latin typeface="Lucida Fax" panose="02060602050505020204" pitchFamily="18" charset="0"/>
              </a:rPr>
              <a:t>Jason.VanHouten@dnr.state.oh.us</a:t>
            </a:r>
          </a:p>
          <a:p>
            <a:pPr lvl="1">
              <a:buNone/>
            </a:pPr>
            <a:endParaRPr lang="en-US" sz="1600" dirty="0">
              <a:latin typeface="Lucida Fax" panose="02060602050505020204" pitchFamily="18" charset="0"/>
            </a:endParaRPr>
          </a:p>
          <a:p>
            <a:pPr marL="0" indent="0">
              <a:buNone/>
            </a:pPr>
            <a:endParaRPr lang="en-US" dirty="0"/>
          </a:p>
        </p:txBody>
      </p:sp>
      <p:sp>
        <p:nvSpPr>
          <p:cNvPr id="7" name="TextBox 6"/>
          <p:cNvSpPr txBox="1"/>
          <p:nvPr/>
        </p:nvSpPr>
        <p:spPr>
          <a:xfrm>
            <a:off x="1236133" y="4902200"/>
            <a:ext cx="5397631" cy="646331"/>
          </a:xfrm>
          <a:prstGeom prst="rect">
            <a:avLst/>
          </a:prstGeom>
          <a:noFill/>
        </p:spPr>
        <p:txBody>
          <a:bodyPr wrap="none" rtlCol="0">
            <a:spAutoFit/>
          </a:bodyPr>
          <a:lstStyle/>
          <a:p>
            <a:r>
              <a:rPr lang="en-US" b="1" dirty="0">
                <a:latin typeface="Lucida Fax" panose="02060602050505020204" pitchFamily="18" charset="0"/>
              </a:rPr>
              <a:t>Environmental Quality Incentives Program</a:t>
            </a:r>
          </a:p>
          <a:p>
            <a:endParaRPr lang="en-US" dirty="0"/>
          </a:p>
        </p:txBody>
      </p:sp>
      <p:pic>
        <p:nvPicPr>
          <p:cNvPr id="8" name="Picture 7" descr="EQIP.png"/>
          <p:cNvPicPr>
            <a:picLocks noChangeAspect="1"/>
          </p:cNvPicPr>
          <p:nvPr/>
        </p:nvPicPr>
        <p:blipFill>
          <a:blip r:embed="rId4" cstate="print"/>
          <a:stretch>
            <a:fillRect/>
          </a:stretch>
        </p:blipFill>
        <p:spPr>
          <a:xfrm>
            <a:off x="2341035" y="5275790"/>
            <a:ext cx="2884136" cy="871009"/>
          </a:xfrm>
          <a:prstGeom prst="rect">
            <a:avLst/>
          </a:prstGeom>
        </p:spPr>
      </p:pic>
    </p:spTree>
    <p:extLst>
      <p:ext uri="{BB962C8B-B14F-4D97-AF65-F5344CB8AC3E}">
        <p14:creationId xmlns:p14="http://schemas.microsoft.com/office/powerpoint/2010/main" val="170033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5" name="Object 3"/>
          <p:cNvGraphicFramePr>
            <a:graphicFrameLocks noChangeAspect="1"/>
          </p:cNvGraphicFramePr>
          <p:nvPr/>
        </p:nvGraphicFramePr>
        <p:xfrm>
          <a:off x="3442832" y="-17674"/>
          <a:ext cx="5306337" cy="6875674"/>
        </p:xfrm>
        <a:graphic>
          <a:graphicData uri="http://schemas.openxmlformats.org/presentationml/2006/ole">
            <mc:AlternateContent xmlns:mc="http://schemas.openxmlformats.org/markup-compatibility/2006">
              <mc:Choice xmlns:v="urn:schemas-microsoft-com:vml" Requires="v">
                <p:oleObj spid="_x0000_s28676" name="Acrobat Document" r:id="rId3" imgW="5829257" imgH="7543800" progId="Acrobat.Document.2015">
                  <p:embed/>
                </p:oleObj>
              </mc:Choice>
              <mc:Fallback>
                <p:oleObj name="Acrobat Document" r:id="rId3" imgW="5829257" imgH="7543800" progId="Acrobat.Document.2015">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2832" y="-17674"/>
                        <a:ext cx="5306337" cy="687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9767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a:t>
            </a:r>
            <a:endParaRPr dirty="0"/>
          </a:p>
        </p:txBody>
      </p:sp>
      <p:sp>
        <p:nvSpPr>
          <p:cNvPr id="14" name="Content Placeholder 13"/>
          <p:cNvSpPr>
            <a:spLocks noGrp="1"/>
          </p:cNvSpPr>
          <p:nvPr>
            <p:ph idx="1"/>
          </p:nvPr>
        </p:nvSpPr>
        <p:spPr/>
        <p:txBody>
          <a:bodyPr/>
          <a:lstStyle/>
          <a:p>
            <a:r>
              <a:rPr lang="en-US" dirty="0">
                <a:latin typeface="Lucida Fax" panose="02060602050505020204" pitchFamily="18" charset="0"/>
              </a:rPr>
              <a:t>Non-Business Tax Credit Issue</a:t>
            </a:r>
          </a:p>
          <a:p>
            <a:r>
              <a:rPr lang="en-US" dirty="0">
                <a:latin typeface="Lucida Fax" panose="02060602050505020204" pitchFamily="18" charset="0"/>
              </a:rPr>
              <a:t>CAUV Overview</a:t>
            </a:r>
          </a:p>
          <a:p>
            <a:r>
              <a:rPr lang="en-US" dirty="0">
                <a:latin typeface="Lucida Fax" panose="02060602050505020204" pitchFamily="18" charset="0"/>
              </a:rPr>
              <a:t>Commercial Woodlands CAUV </a:t>
            </a:r>
          </a:p>
          <a:p>
            <a:r>
              <a:rPr lang="en-US" dirty="0">
                <a:latin typeface="Lucida Fax" panose="02060602050505020204" pitchFamily="18" charset="0"/>
              </a:rPr>
              <a:t>Ohio Forest Tax Law (OFTL) Overview</a:t>
            </a:r>
          </a:p>
          <a:p>
            <a:r>
              <a:rPr lang="en-US" dirty="0">
                <a:latin typeface="Lucida Fax" panose="02060602050505020204" pitchFamily="18" charset="0"/>
              </a:rPr>
              <a:t>Programs in Action- hearing from Ohio Division of Forestry</a:t>
            </a:r>
          </a:p>
          <a:p>
            <a:r>
              <a:rPr lang="en-US" dirty="0">
                <a:latin typeface="Lucida Fax" panose="02060602050505020204" pitchFamily="18" charset="0"/>
              </a:rPr>
              <a:t>Environmental Quality Incentives Program (EQIP)</a:t>
            </a:r>
          </a:p>
          <a:p>
            <a:r>
              <a:rPr lang="en-US" dirty="0">
                <a:latin typeface="Lucida Fax" panose="02060602050505020204" pitchFamily="18" charset="0"/>
              </a:rPr>
              <a:t>Comparing CAUV Forestry &amp; OFTL</a:t>
            </a:r>
          </a:p>
          <a:p>
            <a:r>
              <a:rPr lang="en-US" dirty="0">
                <a:latin typeface="Lucida Fax" panose="02060602050505020204" pitchFamily="18" charset="0"/>
              </a:rPr>
              <a:t>Questions from you! </a:t>
            </a:r>
          </a:p>
        </p:txBody>
      </p:sp>
    </p:spTree>
    <p:extLst>
      <p:ext uri="{BB962C8B-B14F-4D97-AF65-F5344CB8AC3E}">
        <p14:creationId xmlns:p14="http://schemas.microsoft.com/office/powerpoint/2010/main" val="308107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26D1-E7E4-4B50-BDD0-AE5152C82A03}"/>
              </a:ext>
            </a:extLst>
          </p:cNvPr>
          <p:cNvSpPr>
            <a:spLocks noGrp="1"/>
          </p:cNvSpPr>
          <p:nvPr>
            <p:ph type="title"/>
          </p:nvPr>
        </p:nvSpPr>
        <p:spPr/>
        <p:txBody>
          <a:bodyPr/>
          <a:lstStyle/>
          <a:p>
            <a:r>
              <a:rPr lang="en-US" dirty="0">
                <a:latin typeface="Lucida Fax" panose="02060602050505020204" pitchFamily="18" charset="0"/>
              </a:rPr>
              <a:t>Non-Business Tax Credit Issue</a:t>
            </a:r>
          </a:p>
        </p:txBody>
      </p:sp>
      <p:sp>
        <p:nvSpPr>
          <p:cNvPr id="4" name="Content Placeholder 3">
            <a:extLst>
              <a:ext uri="{FF2B5EF4-FFF2-40B4-BE49-F238E27FC236}">
                <a16:creationId xmlns:a16="http://schemas.microsoft.com/office/drawing/2014/main" id="{7C501904-08DA-40D3-8A5A-3813F170D3FB}"/>
              </a:ext>
            </a:extLst>
          </p:cNvPr>
          <p:cNvSpPr>
            <a:spLocks noGrp="1"/>
          </p:cNvSpPr>
          <p:nvPr>
            <p:ph sz="half" idx="2"/>
          </p:nvPr>
        </p:nvSpPr>
        <p:spPr>
          <a:xfrm>
            <a:off x="123363" y="1737360"/>
            <a:ext cx="11683627" cy="4084471"/>
          </a:xfrm>
        </p:spPr>
        <p:txBody>
          <a:bodyPr>
            <a:normAutofit/>
          </a:bodyPr>
          <a:lstStyle/>
          <a:p>
            <a:r>
              <a:rPr lang="en-US" b="1" dirty="0"/>
              <a:t>ORC 319.302 Reduction of remaining taxes.&lt;</a:t>
            </a:r>
            <a:r>
              <a:rPr lang="en-US" b="1" u="sng" dirty="0">
                <a:hlinkClick r:id="rId2"/>
              </a:rPr>
              <a:t>http://codes.ohio.gov/orc/319.302v1</a:t>
            </a:r>
            <a:r>
              <a:rPr lang="en-US" b="1" dirty="0"/>
              <a:t>&gt;</a:t>
            </a:r>
          </a:p>
          <a:p>
            <a:r>
              <a:rPr lang="en-US" dirty="0"/>
              <a:t>(A) (1) Real property that is not intended primarily for use in a business activity shall qualify for a partial exemption from real property taxation. For purposes of this partial exemption, "business activity" includes all uses of real property, except farming; leasing property for farming; occupying or holding property improved with single-family, two-family, or three-family dwellings; leasing property improved with single-family, two-family, or three-family dwellings; or holding vacant land that the county auditor determines will be used for farming or to develop single-family, two-family, or three-family dwellings. </a:t>
            </a:r>
            <a:r>
              <a:rPr lang="en-US" dirty="0">
                <a:highlight>
                  <a:srgbClr val="FFFF00"/>
                </a:highlight>
              </a:rPr>
              <a:t>For purposes of this partial exemption, "farming" does not include land used for the commercial production of timber that is receiving the tax benefit under section 5713.23&lt;</a:t>
            </a:r>
            <a:r>
              <a:rPr lang="en-US" u="sng" dirty="0">
                <a:highlight>
                  <a:srgbClr val="FFFF00"/>
                </a:highlight>
                <a:hlinkClick r:id="rId3"/>
              </a:rPr>
              <a:t>http://codes.ohio.gov/orc/5713.23</a:t>
            </a:r>
            <a:r>
              <a:rPr lang="en-US" dirty="0">
                <a:highlight>
                  <a:srgbClr val="FFFF00"/>
                </a:highlight>
              </a:rPr>
              <a:t>&gt; or 5713.31&lt;</a:t>
            </a:r>
            <a:r>
              <a:rPr lang="en-US" u="sng" dirty="0">
                <a:highlight>
                  <a:srgbClr val="FFFF00"/>
                </a:highlight>
                <a:hlinkClick r:id="rId4"/>
              </a:rPr>
              <a:t>http://codes.ohio.gov/orc/5713.31</a:t>
            </a:r>
            <a:r>
              <a:rPr lang="en-US" dirty="0">
                <a:highlight>
                  <a:srgbClr val="FFFF00"/>
                </a:highlight>
              </a:rPr>
              <a:t>&gt; of the Revised Code and all improvements connected with such commercial production of timber.</a:t>
            </a:r>
          </a:p>
          <a:p>
            <a:endParaRPr lang="en-US" dirty="0">
              <a:highlight>
                <a:srgbClr val="FFFF00"/>
              </a:highlight>
            </a:endParaRPr>
          </a:p>
          <a:p>
            <a:r>
              <a:rPr lang="en-US" dirty="0"/>
              <a:t>-Can Appeal through the Board of Revision if 50%+ of parcel value is non-woodland. </a:t>
            </a:r>
          </a:p>
          <a:p>
            <a:endParaRPr lang="en-US" dirty="0"/>
          </a:p>
        </p:txBody>
      </p:sp>
    </p:spTree>
    <p:extLst>
      <p:ext uri="{BB962C8B-B14F-4D97-AF65-F5344CB8AC3E}">
        <p14:creationId xmlns:p14="http://schemas.microsoft.com/office/powerpoint/2010/main" val="369596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357D-F111-4261-B062-E2CBE74547D8}"/>
              </a:ext>
            </a:extLst>
          </p:cNvPr>
          <p:cNvSpPr>
            <a:spLocks noGrp="1"/>
          </p:cNvSpPr>
          <p:nvPr>
            <p:ph type="title"/>
          </p:nvPr>
        </p:nvSpPr>
        <p:spPr/>
        <p:txBody>
          <a:bodyPr/>
          <a:lstStyle/>
          <a:p>
            <a:r>
              <a:rPr lang="en-US" dirty="0"/>
              <a:t>Farm Bureau Advocacy </a:t>
            </a:r>
          </a:p>
        </p:txBody>
      </p:sp>
      <p:sp>
        <p:nvSpPr>
          <p:cNvPr id="4" name="Content Placeholder 3">
            <a:extLst>
              <a:ext uri="{FF2B5EF4-FFF2-40B4-BE49-F238E27FC236}">
                <a16:creationId xmlns:a16="http://schemas.microsoft.com/office/drawing/2014/main" id="{CE12AB80-826C-4A00-B05C-3808AE6080C2}"/>
              </a:ext>
            </a:extLst>
          </p:cNvPr>
          <p:cNvSpPr>
            <a:spLocks noGrp="1"/>
          </p:cNvSpPr>
          <p:nvPr>
            <p:ph sz="half" idx="2"/>
          </p:nvPr>
        </p:nvSpPr>
        <p:spPr/>
        <p:txBody>
          <a:bodyPr>
            <a:normAutofit/>
          </a:bodyPr>
          <a:lstStyle/>
          <a:p>
            <a:r>
              <a:rPr lang="en-US" sz="2800" b="1" dirty="0"/>
              <a:t>Mandy Orahood: Organization Director Northeast Ohio Counties Farm Bureau</a:t>
            </a:r>
          </a:p>
          <a:p>
            <a:r>
              <a:rPr lang="en-US" sz="2800" dirty="0"/>
              <a:t>(440) 426-2195</a:t>
            </a:r>
          </a:p>
          <a:p>
            <a:r>
              <a:rPr lang="en-US" sz="2800" dirty="0">
                <a:hlinkClick r:id="rId2"/>
              </a:rPr>
              <a:t>aorahood@ofbf.org</a:t>
            </a:r>
            <a:r>
              <a:rPr lang="en-US" sz="2800" dirty="0"/>
              <a:t> </a:t>
            </a:r>
          </a:p>
        </p:txBody>
      </p:sp>
      <p:pic>
        <p:nvPicPr>
          <p:cNvPr id="8" name="Picture 7">
            <a:extLst>
              <a:ext uri="{FF2B5EF4-FFF2-40B4-BE49-F238E27FC236}">
                <a16:creationId xmlns:a16="http://schemas.microsoft.com/office/drawing/2014/main" id="{06881D8E-1421-4E45-BBBB-521809B6A4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9895" y="1993232"/>
            <a:ext cx="3648576" cy="3648576"/>
          </a:xfrm>
          <a:prstGeom prst="rect">
            <a:avLst/>
          </a:prstGeom>
        </p:spPr>
      </p:pic>
    </p:spTree>
    <p:extLst>
      <p:ext uri="{BB962C8B-B14F-4D97-AF65-F5344CB8AC3E}">
        <p14:creationId xmlns:p14="http://schemas.microsoft.com/office/powerpoint/2010/main" val="56507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CAUV</a:t>
            </a:r>
          </a:p>
        </p:txBody>
      </p:sp>
      <p:sp>
        <p:nvSpPr>
          <p:cNvPr id="3" name="Text Placeholder 2"/>
          <p:cNvSpPr>
            <a:spLocks noGrp="1"/>
          </p:cNvSpPr>
          <p:nvPr>
            <p:ph type="body" idx="1"/>
          </p:nvPr>
        </p:nvSpPr>
        <p:spPr>
          <a:xfrm>
            <a:off x="1069848" y="1681163"/>
            <a:ext cx="10268712" cy="823912"/>
          </a:xfrm>
        </p:spPr>
        <p:txBody>
          <a:bodyPr/>
          <a:lstStyle/>
          <a:p>
            <a:r>
              <a:rPr lang="en-US" dirty="0">
                <a:latin typeface="Lucida Fax" panose="02060602050505020204" pitchFamily="18" charset="0"/>
              </a:rPr>
              <a:t>What is CAUV? Use Based Valuation</a:t>
            </a:r>
          </a:p>
        </p:txBody>
      </p:sp>
      <p:sp>
        <p:nvSpPr>
          <p:cNvPr id="4" name="Content Placeholder 3"/>
          <p:cNvSpPr>
            <a:spLocks noGrp="1"/>
          </p:cNvSpPr>
          <p:nvPr>
            <p:ph sz="half" idx="2"/>
          </p:nvPr>
        </p:nvSpPr>
        <p:spPr>
          <a:xfrm>
            <a:off x="1095248" y="2656089"/>
            <a:ext cx="10268712" cy="3476625"/>
          </a:xfrm>
        </p:spPr>
        <p:txBody>
          <a:bodyPr>
            <a:normAutofit fontScale="92500" lnSpcReduction="10000"/>
          </a:bodyPr>
          <a:lstStyle/>
          <a:p>
            <a:pPr marL="347472" lvl="2" indent="-347472">
              <a:spcBef>
                <a:spcPts val="1800"/>
              </a:spcBef>
            </a:pPr>
            <a:r>
              <a:rPr lang="en-US" sz="2800" dirty="0">
                <a:latin typeface="Lucida Fax" panose="02060602050505020204" pitchFamily="18" charset="0"/>
              </a:rPr>
              <a:t>A program for farmland devoted exclusively to commercial agriculture may be valued according to its current use rather than at its “highest and best” potential use. </a:t>
            </a:r>
          </a:p>
          <a:p>
            <a:pPr marL="347472" lvl="2" indent="-347472">
              <a:spcBef>
                <a:spcPts val="1800"/>
              </a:spcBef>
            </a:pPr>
            <a:r>
              <a:rPr lang="en-US" sz="2800" dirty="0">
                <a:latin typeface="Lucida Fax" panose="02060602050505020204" pitchFamily="18" charset="0"/>
              </a:rPr>
              <a:t>This provision of Ohio law is known as the Current Agricultural Use Value (CAUV) program. By permitting values to be set well below true market values, the CAUV normally results in a substantially lower tax bill for working farmers. </a:t>
            </a:r>
          </a:p>
          <a:p>
            <a:pPr marL="0" indent="0">
              <a:buNone/>
            </a:pPr>
            <a:endParaRPr lang="en-US" dirty="0"/>
          </a:p>
        </p:txBody>
      </p:sp>
    </p:spTree>
    <p:extLst>
      <p:ext uri="{BB962C8B-B14F-4D97-AF65-F5344CB8AC3E}">
        <p14:creationId xmlns:p14="http://schemas.microsoft.com/office/powerpoint/2010/main" val="401740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772"/>
            <a:ext cx="10058402" cy="1219200"/>
          </a:xfrm>
        </p:spPr>
        <p:txBody>
          <a:bodyPr/>
          <a:lstStyle/>
          <a:p>
            <a:r>
              <a:rPr lang="en-US" dirty="0"/>
              <a:t>Commercial Woodlands CAUV</a:t>
            </a:r>
          </a:p>
        </p:txBody>
      </p:sp>
      <p:sp>
        <p:nvSpPr>
          <p:cNvPr id="3" name="Text Placeholder 2"/>
          <p:cNvSpPr>
            <a:spLocks noGrp="1"/>
          </p:cNvSpPr>
          <p:nvPr>
            <p:ph type="body" idx="1"/>
          </p:nvPr>
        </p:nvSpPr>
        <p:spPr>
          <a:xfrm>
            <a:off x="1069848" y="1157462"/>
            <a:ext cx="10268712" cy="823912"/>
          </a:xfrm>
        </p:spPr>
        <p:txBody>
          <a:bodyPr/>
          <a:lstStyle/>
          <a:p>
            <a:r>
              <a:rPr lang="en-US" dirty="0">
                <a:latin typeface="Lucida Fax" panose="02060602050505020204" pitchFamily="18" charset="0"/>
              </a:rPr>
              <a:t>Initial Application </a:t>
            </a:r>
          </a:p>
        </p:txBody>
      </p:sp>
      <p:sp>
        <p:nvSpPr>
          <p:cNvPr id="4" name="Content Placeholder 3"/>
          <p:cNvSpPr>
            <a:spLocks noGrp="1"/>
          </p:cNvSpPr>
          <p:nvPr>
            <p:ph sz="half" idx="2"/>
          </p:nvPr>
        </p:nvSpPr>
        <p:spPr>
          <a:xfrm>
            <a:off x="1102514" y="1998287"/>
            <a:ext cx="10523913" cy="4236027"/>
          </a:xfrm>
        </p:spPr>
        <p:txBody>
          <a:bodyPr>
            <a:normAutofit/>
          </a:bodyPr>
          <a:lstStyle/>
          <a:p>
            <a:pPr marL="0" indent="0">
              <a:buNone/>
            </a:pPr>
            <a:r>
              <a:rPr lang="en-US" dirty="0">
                <a:latin typeface="Lucida Fax" panose="02060602050505020204" pitchFamily="18" charset="0"/>
              </a:rPr>
              <a:t>Must be filed with the county auditor’s office after the first Monday in 	January and before the first Monday in March.</a:t>
            </a:r>
          </a:p>
          <a:p>
            <a:pPr marL="0" indent="0">
              <a:buNone/>
            </a:pPr>
            <a:r>
              <a:rPr lang="en-US" dirty="0">
                <a:latin typeface="Lucida Fax" panose="02060602050505020204" pitchFamily="18" charset="0"/>
              </a:rPr>
              <a:t>Need:</a:t>
            </a:r>
          </a:p>
          <a:p>
            <a:pPr marL="393192" lvl="1" indent="0">
              <a:buNone/>
            </a:pPr>
            <a:r>
              <a:rPr lang="en-US" dirty="0">
                <a:latin typeface="Lucida Fax" panose="02060602050505020204" pitchFamily="18" charset="0"/>
              </a:rPr>
              <a:t>•	Forestland is 10 or more contiguous acres that are devoted exclusively to the 	commercial production of timber.</a:t>
            </a:r>
          </a:p>
          <a:p>
            <a:pPr marL="393192" lvl="1" indent="0">
              <a:buNone/>
            </a:pPr>
            <a:r>
              <a:rPr lang="en-US" dirty="0">
                <a:latin typeface="Lucida Fax" panose="02060602050505020204" pitchFamily="18" charset="0"/>
              </a:rPr>
              <a:t>•	If the farmland is devoted exclusively to commercial agricultural use, adjacent</a:t>
            </a:r>
          </a:p>
          <a:p>
            <a:pPr marL="393192" lvl="1" indent="0">
              <a:buNone/>
            </a:pPr>
            <a:r>
              <a:rPr lang="en-US" dirty="0">
                <a:latin typeface="Lucida Fax" panose="02060602050505020204" pitchFamily="18" charset="0"/>
              </a:rPr>
              <a:t>	non-commercial forestland may qualify under certain circumstances.</a:t>
            </a:r>
          </a:p>
          <a:p>
            <a:pPr marL="393192" lvl="1" indent="0">
              <a:buNone/>
            </a:pPr>
            <a:r>
              <a:rPr lang="en-US" dirty="0">
                <a:latin typeface="Lucida Fax" panose="02060602050505020204" pitchFamily="18" charset="0"/>
              </a:rPr>
              <a:t>•	Landowner must have a forest management plan that they will follow. </a:t>
            </a:r>
          </a:p>
          <a:p>
            <a:pPr marL="393192" lvl="1" indent="0">
              <a:buNone/>
            </a:pPr>
            <a:r>
              <a:rPr lang="en-US" dirty="0">
                <a:latin typeface="Lucida Fax" panose="02060602050505020204" pitchFamily="18" charset="0"/>
              </a:rPr>
              <a:t>•	Submit the following to your County Auditor:</a:t>
            </a:r>
          </a:p>
          <a:p>
            <a:pPr marL="978408" lvl="3" indent="0">
              <a:buNone/>
            </a:pPr>
            <a:r>
              <a:rPr lang="en-US" dirty="0">
                <a:solidFill>
                  <a:schemeClr val="tx1"/>
                </a:solidFill>
                <a:latin typeface="Lucida Fax" panose="02060602050505020204" pitchFamily="18" charset="0"/>
              </a:rPr>
              <a:t>- </a:t>
            </a:r>
            <a:r>
              <a:rPr lang="en-US" dirty="0">
                <a:latin typeface="Lucida Fax" panose="02060602050505020204" pitchFamily="18" charset="0"/>
              </a:rPr>
              <a:t>Completed CAUV Initial application</a:t>
            </a:r>
          </a:p>
          <a:p>
            <a:pPr marL="795528" lvl="2" indent="0">
              <a:buNone/>
            </a:pPr>
            <a:r>
              <a:rPr lang="en-US" dirty="0">
                <a:latin typeface="Lucida Fax" panose="02060602050505020204" pitchFamily="18" charset="0"/>
              </a:rPr>
              <a:t>	 - Copy of the forest management plan</a:t>
            </a:r>
          </a:p>
          <a:p>
            <a:pPr marL="795528" lvl="2" indent="0">
              <a:buNone/>
            </a:pPr>
            <a:r>
              <a:rPr lang="en-US" dirty="0">
                <a:latin typeface="Lucida Fax" panose="02060602050505020204" pitchFamily="18" charset="0"/>
              </a:rPr>
              <a:t>   - One-time application fee of $25</a:t>
            </a:r>
          </a:p>
          <a:p>
            <a:pPr marL="0" indent="0">
              <a:buNone/>
            </a:pPr>
            <a:endParaRPr lang="en-US" dirty="0"/>
          </a:p>
        </p:txBody>
      </p:sp>
    </p:spTree>
    <p:extLst>
      <p:ext uri="{BB962C8B-B14F-4D97-AF65-F5344CB8AC3E}">
        <p14:creationId xmlns:p14="http://schemas.microsoft.com/office/powerpoint/2010/main" val="40066659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449652" y="1"/>
          <a:ext cx="5292696" cy="6857999"/>
        </p:xfrm>
        <a:graphic>
          <a:graphicData uri="http://schemas.openxmlformats.org/presentationml/2006/ole">
            <mc:AlternateContent xmlns:mc="http://schemas.openxmlformats.org/markup-compatibility/2006">
              <mc:Choice xmlns:v="urn:schemas-microsoft-com:vml" Requires="v">
                <p:oleObj spid="_x0000_s1027" name="Acrobat Document" r:id="rId4" imgW="5829257" imgH="7543800" progId="Acrobat.Document.2015">
                  <p:embed/>
                </p:oleObj>
              </mc:Choice>
              <mc:Fallback>
                <p:oleObj name="Acrobat Document" r:id="rId4" imgW="5829257" imgH="7543800" progId="Acrobat.Document.2015">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9652" y="1"/>
                        <a:ext cx="5292696"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8852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772"/>
            <a:ext cx="10058402" cy="1219200"/>
          </a:xfrm>
        </p:spPr>
        <p:txBody>
          <a:bodyPr/>
          <a:lstStyle/>
          <a:p>
            <a:r>
              <a:rPr lang="en-US" dirty="0"/>
              <a:t>Commercial Woodlands CAUV</a:t>
            </a:r>
          </a:p>
        </p:txBody>
      </p:sp>
      <p:sp>
        <p:nvSpPr>
          <p:cNvPr id="4" name="Content Placeholder 3"/>
          <p:cNvSpPr>
            <a:spLocks noGrp="1"/>
          </p:cNvSpPr>
          <p:nvPr>
            <p:ph sz="half" idx="2"/>
          </p:nvPr>
        </p:nvSpPr>
        <p:spPr>
          <a:xfrm>
            <a:off x="1176866" y="1898648"/>
            <a:ext cx="10066867" cy="1479553"/>
          </a:xfrm>
        </p:spPr>
        <p:txBody>
          <a:bodyPr>
            <a:normAutofit fontScale="92500" lnSpcReduction="10000"/>
          </a:bodyPr>
          <a:lstStyle/>
          <a:p>
            <a:pPr marL="0" indent="0">
              <a:buNone/>
            </a:pPr>
            <a:r>
              <a:rPr lang="en-US" b="1" dirty="0">
                <a:solidFill>
                  <a:schemeClr val="tx1"/>
                </a:solidFill>
                <a:latin typeface="Lucida Fax" panose="02060602050505020204" pitchFamily="18" charset="0"/>
              </a:rPr>
              <a:t>Commercial Forestry CAUV </a:t>
            </a:r>
            <a:r>
              <a:rPr lang="en-US" b="1" dirty="0">
                <a:latin typeface="Lucida Fax" panose="02060602050505020204" pitchFamily="18" charset="0"/>
              </a:rPr>
              <a:t>Inspections</a:t>
            </a:r>
          </a:p>
          <a:p>
            <a:pPr marL="0" indent="0">
              <a:buNone/>
            </a:pPr>
            <a:r>
              <a:rPr lang="en-US" dirty="0">
                <a:latin typeface="Lucida Fax" panose="02060602050505020204" pitchFamily="18" charset="0"/>
              </a:rPr>
              <a:t>	Nathan Paskey from Soil and Water as well as Sam Holley, owner of           S Holley Lumber Co. LLC inspect all of our forestry properties every few years depending on where the landowner is on their forest management plan. All new applicants will be inspected the first year of applying.</a:t>
            </a:r>
          </a:p>
          <a:p>
            <a:pPr marL="0" indent="0">
              <a:buNone/>
            </a:pPr>
            <a:endParaRPr lang="en-US" dirty="0">
              <a:latin typeface="Lucida Fax" panose="02060602050505020204" pitchFamily="18" charset="0"/>
            </a:endParaRPr>
          </a:p>
          <a:p>
            <a:pPr marL="0" indent="0">
              <a:buNone/>
            </a:pPr>
            <a:endParaRPr lang="en-US" dirty="0">
              <a:latin typeface="Lucida Fax" panose="02060602050505020204" pitchFamily="18" charset="0"/>
            </a:endParaRPr>
          </a:p>
        </p:txBody>
      </p:sp>
      <p:sp>
        <p:nvSpPr>
          <p:cNvPr id="5" name="TextBox 4"/>
          <p:cNvSpPr txBox="1"/>
          <p:nvPr/>
        </p:nvSpPr>
        <p:spPr>
          <a:xfrm>
            <a:off x="6883401" y="4055534"/>
            <a:ext cx="4021665" cy="1012585"/>
          </a:xfrm>
          <a:prstGeom prst="rect">
            <a:avLst/>
          </a:prstGeom>
          <a:noFill/>
        </p:spPr>
        <p:txBody>
          <a:bodyPr wrap="square" rtlCol="0">
            <a:spAutoFit/>
          </a:bodyPr>
          <a:lstStyle/>
          <a:p>
            <a:pPr lvl="1"/>
            <a:r>
              <a:rPr lang="en-US" b="1" dirty="0">
                <a:latin typeface="Lucida Fax" panose="02060602050505020204" pitchFamily="18" charset="0"/>
              </a:rPr>
              <a:t>Sam Holley</a:t>
            </a:r>
          </a:p>
          <a:p>
            <a:pPr lvl="1"/>
            <a:r>
              <a:rPr lang="en-US" b="1" dirty="0">
                <a:latin typeface="Lucida Fax" panose="02060602050505020204" pitchFamily="18" charset="0"/>
              </a:rPr>
              <a:t>S Holley Lumber Co. LLC</a:t>
            </a:r>
          </a:p>
          <a:p>
            <a:pPr lvl="1">
              <a:lnSpc>
                <a:spcPct val="70000"/>
              </a:lnSpc>
              <a:buNone/>
            </a:pPr>
            <a:r>
              <a:rPr lang="en-US" sz="1700" dirty="0">
                <a:latin typeface="Lucida Fax" panose="02060602050505020204" pitchFamily="18" charset="0"/>
              </a:rPr>
              <a:t>440-636-3040</a:t>
            </a:r>
          </a:p>
          <a:p>
            <a:pPr lvl="1">
              <a:lnSpc>
                <a:spcPct val="70000"/>
              </a:lnSpc>
              <a:buNone/>
            </a:pPr>
            <a:r>
              <a:rPr lang="en-US" sz="1700" dirty="0">
                <a:latin typeface="Lucida Fax" panose="02060602050505020204" pitchFamily="18" charset="0"/>
              </a:rPr>
              <a:t>sam@sholleylumber.com</a:t>
            </a:r>
          </a:p>
        </p:txBody>
      </p:sp>
      <p:sp>
        <p:nvSpPr>
          <p:cNvPr id="6" name="TextBox 5"/>
          <p:cNvSpPr txBox="1"/>
          <p:nvPr/>
        </p:nvSpPr>
        <p:spPr>
          <a:xfrm>
            <a:off x="838200" y="4021666"/>
            <a:ext cx="6146799" cy="1531188"/>
          </a:xfrm>
          <a:prstGeom prst="rect">
            <a:avLst/>
          </a:prstGeom>
          <a:noFill/>
        </p:spPr>
        <p:txBody>
          <a:bodyPr wrap="square" rtlCol="0">
            <a:spAutoFit/>
          </a:bodyPr>
          <a:lstStyle/>
          <a:p>
            <a:pPr lvl="1"/>
            <a:r>
              <a:rPr lang="en-US" b="1" dirty="0">
                <a:latin typeface="Lucida Fax" panose="02060602050505020204" pitchFamily="18" charset="0"/>
              </a:rPr>
              <a:t>Nathan Paskey</a:t>
            </a:r>
          </a:p>
          <a:p>
            <a:pPr lvl="1">
              <a:lnSpc>
                <a:spcPct val="70000"/>
              </a:lnSpc>
              <a:buNone/>
            </a:pPr>
            <a:r>
              <a:rPr lang="en-US" sz="1700" b="1" dirty="0">
                <a:latin typeface="Lucida Fax" panose="02060602050505020204" pitchFamily="18" charset="0"/>
              </a:rPr>
              <a:t>Ashtabula Soil &amp; Water Conservation District</a:t>
            </a:r>
          </a:p>
          <a:p>
            <a:pPr lvl="1">
              <a:lnSpc>
                <a:spcPct val="70000"/>
              </a:lnSpc>
              <a:buNone/>
            </a:pPr>
            <a:r>
              <a:rPr lang="en-US" sz="1700" dirty="0">
                <a:latin typeface="Lucida Fax" panose="02060602050505020204" pitchFamily="18" charset="0"/>
              </a:rPr>
              <a:t>39 Wall Street</a:t>
            </a:r>
          </a:p>
          <a:p>
            <a:pPr lvl="1">
              <a:lnSpc>
                <a:spcPct val="70000"/>
              </a:lnSpc>
              <a:buNone/>
            </a:pPr>
            <a:r>
              <a:rPr lang="en-US" sz="1700" dirty="0">
                <a:latin typeface="Lucida Fax" panose="02060602050505020204" pitchFamily="18" charset="0"/>
              </a:rPr>
              <a:t>Jefferson, OH 44047</a:t>
            </a:r>
          </a:p>
          <a:p>
            <a:pPr lvl="1">
              <a:lnSpc>
                <a:spcPct val="70000"/>
              </a:lnSpc>
              <a:buNone/>
            </a:pPr>
            <a:r>
              <a:rPr lang="en-US" sz="1700" dirty="0">
                <a:latin typeface="Lucida Fax" panose="02060602050505020204" pitchFamily="18" charset="0"/>
              </a:rPr>
              <a:t>440-576-4946</a:t>
            </a:r>
          </a:p>
          <a:p>
            <a:pPr lvl="1">
              <a:lnSpc>
                <a:spcPct val="70000"/>
              </a:lnSpc>
              <a:buNone/>
            </a:pPr>
            <a:r>
              <a:rPr lang="en-US" sz="1700" dirty="0">
                <a:latin typeface="Lucida Fax" panose="02060602050505020204" pitchFamily="18" charset="0"/>
              </a:rPr>
              <a:t>ashtabulaswcd@gmail.com</a:t>
            </a:r>
          </a:p>
          <a:p>
            <a:pPr lvl="1">
              <a:buNone/>
            </a:pPr>
            <a:r>
              <a:rPr lang="en-US" sz="1600" dirty="0">
                <a:latin typeface="Lucida Fax" panose="02060602050505020204" pitchFamily="18" charset="0"/>
              </a:rPr>
              <a:t>www.ashtabulaswcd.org</a:t>
            </a:r>
          </a:p>
        </p:txBody>
      </p:sp>
    </p:spTree>
    <p:extLst>
      <p:ext uri="{BB962C8B-B14F-4D97-AF65-F5344CB8AC3E}">
        <p14:creationId xmlns:p14="http://schemas.microsoft.com/office/powerpoint/2010/main" val="3244711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772"/>
            <a:ext cx="10058402" cy="1219200"/>
          </a:xfrm>
        </p:spPr>
        <p:txBody>
          <a:bodyPr/>
          <a:lstStyle/>
          <a:p>
            <a:r>
              <a:rPr lang="en-US" dirty="0"/>
              <a:t>Commercial Woodlands CAUV</a:t>
            </a:r>
          </a:p>
        </p:txBody>
      </p:sp>
      <p:sp>
        <p:nvSpPr>
          <p:cNvPr id="4" name="Content Placeholder 3"/>
          <p:cNvSpPr>
            <a:spLocks noGrp="1"/>
          </p:cNvSpPr>
          <p:nvPr>
            <p:ph sz="half" idx="2"/>
          </p:nvPr>
        </p:nvSpPr>
        <p:spPr>
          <a:xfrm>
            <a:off x="1227667" y="1858990"/>
            <a:ext cx="9965266" cy="2670678"/>
          </a:xfrm>
        </p:spPr>
        <p:txBody>
          <a:bodyPr>
            <a:normAutofit/>
          </a:bodyPr>
          <a:lstStyle/>
          <a:p>
            <a:pPr marL="0" indent="0">
              <a:buNone/>
            </a:pPr>
            <a:r>
              <a:rPr lang="en-US" b="1" dirty="0">
                <a:solidFill>
                  <a:schemeClr val="tx1"/>
                </a:solidFill>
                <a:latin typeface="Lucida Fax" panose="02060602050505020204" pitchFamily="18" charset="0"/>
              </a:rPr>
              <a:t>Commercial Forestry CAUV </a:t>
            </a:r>
            <a:r>
              <a:rPr lang="en-US" b="1" dirty="0">
                <a:latin typeface="Lucida Fax" panose="02060602050505020204" pitchFamily="18" charset="0"/>
              </a:rPr>
              <a:t>Renewal </a:t>
            </a:r>
          </a:p>
          <a:p>
            <a:pPr marL="0" indent="0">
              <a:buNone/>
            </a:pPr>
            <a:r>
              <a:rPr lang="en-US" dirty="0">
                <a:latin typeface="Lucida Fax" panose="02060602050505020204" pitchFamily="18" charset="0"/>
              </a:rPr>
              <a:t>	Renewals are sent out every year in January, along with a worksheet that the land owner is required to complete. This worksheet certifies that the property owner has completed a yearly inspection and any necessary maintenance outlined in their forest management plan. Renewals should be in by the first Monday in March.</a:t>
            </a:r>
          </a:p>
          <a:p>
            <a:pPr marL="0" indent="0">
              <a:buNone/>
            </a:pPr>
            <a:endParaRPr lang="en-US" dirty="0">
              <a:latin typeface="Lucida Fax" panose="02060602050505020204" pitchFamily="18" charset="0"/>
            </a:endParaRPr>
          </a:p>
          <a:p>
            <a:pPr marL="0" indent="0">
              <a:buNone/>
            </a:pPr>
            <a:endParaRPr lang="en-US" dirty="0"/>
          </a:p>
        </p:txBody>
      </p:sp>
    </p:spTree>
    <p:extLst>
      <p:ext uri="{BB962C8B-B14F-4D97-AF65-F5344CB8AC3E}">
        <p14:creationId xmlns:p14="http://schemas.microsoft.com/office/powerpoint/2010/main" val="324471110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16050</TotalTime>
  <Words>1033</Words>
  <Application>Microsoft Office PowerPoint</Application>
  <PresentationFormat>Widescreen</PresentationFormat>
  <Paragraphs>121</Paragraphs>
  <Slides>15</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Calibri</vt:lpstr>
      <vt:lpstr>Calibri Light</vt:lpstr>
      <vt:lpstr>Lucida Fax</vt:lpstr>
      <vt:lpstr>Segoe Print</vt:lpstr>
      <vt:lpstr>Retrospect</vt:lpstr>
      <vt:lpstr>Acrobat Document</vt:lpstr>
      <vt:lpstr>Woodlands CAUV and Ohio Forestry </vt:lpstr>
      <vt:lpstr>Agenda</vt:lpstr>
      <vt:lpstr>Non-Business Tax Credit Issue</vt:lpstr>
      <vt:lpstr>Farm Bureau Advocacy </vt:lpstr>
      <vt:lpstr>CAUV</vt:lpstr>
      <vt:lpstr>Commercial Woodlands CAUV</vt:lpstr>
      <vt:lpstr>PowerPoint Presentation</vt:lpstr>
      <vt:lpstr>Commercial Woodlands CAUV</vt:lpstr>
      <vt:lpstr>Commercial Woodlands CAUV</vt:lpstr>
      <vt:lpstr>PowerPoint Presentation</vt:lpstr>
      <vt:lpstr>Commercial Woodlands CAUV</vt:lpstr>
      <vt:lpstr>Ohio Forest Tax Law (OFTL)</vt:lpstr>
      <vt:lpstr>Ohio Forest Tax Law (OFTL)</vt:lpstr>
      <vt:lpstr>Some thoughts from John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CAUV Update and Ag District Information</dc:title>
  <dc:creator>DJThomas</dc:creator>
  <cp:lastModifiedBy>David Thomas</cp:lastModifiedBy>
  <cp:revision>72</cp:revision>
  <cp:lastPrinted>2019-04-25T14:24:20Z</cp:lastPrinted>
  <dcterms:created xsi:type="dcterms:W3CDTF">2019-04-16T18:12:53Z</dcterms:created>
  <dcterms:modified xsi:type="dcterms:W3CDTF">2022-02-25T00:29:49Z</dcterms:modified>
</cp:coreProperties>
</file>